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299" r:id="rId3"/>
    <p:sldId id="289" r:id="rId4"/>
    <p:sldId id="265" r:id="rId5"/>
    <p:sldId id="269" r:id="rId6"/>
    <p:sldId id="258" r:id="rId7"/>
    <p:sldId id="272" r:id="rId8"/>
    <p:sldId id="274" r:id="rId9"/>
    <p:sldId id="275" r:id="rId10"/>
    <p:sldId id="273" r:id="rId11"/>
    <p:sldId id="277" r:id="rId12"/>
    <p:sldId id="279" r:id="rId13"/>
    <p:sldId id="282" r:id="rId14"/>
    <p:sldId id="285" r:id="rId15"/>
    <p:sldId id="294" r:id="rId16"/>
    <p:sldId id="287" r:id="rId17"/>
    <p:sldId id="292" r:id="rId18"/>
    <p:sldId id="293" r:id="rId19"/>
    <p:sldId id="295" r:id="rId20"/>
    <p:sldId id="297" r:id="rId21"/>
    <p:sldId id="298" r:id="rId22"/>
    <p:sldId id="296" r:id="rId23"/>
    <p:sldId id="300" r:id="rId2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98C4-A77E-49AA-AF92-890B1244EFA6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23E21-7A60-40C1-BD8D-E1376DA415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50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A4BD-D022-41DB-BAA0-BE79FE1EB076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B1E1-CABA-4B37-BAE5-49C3DA621D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9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35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8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64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87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0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09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8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6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5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A902-A95A-4ECA-A835-9C326AFF0B7D}" type="datetimeFigureOut">
              <a:rPr lang="en-GB" smtClean="0"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336B1-33DE-4A4B-9972-947E295FA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0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FI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1690688"/>
            <a:ext cx="313152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KB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35" y="6064250"/>
            <a:ext cx="95396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1866" y="764704"/>
            <a:ext cx="5251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PROGRAM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3274269" y="1345986"/>
            <a:ext cx="573112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7:00am Arrival &amp; Breakfast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7:30am to 9:20am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Welcome by KBA CEO, </a:t>
            </a:r>
            <a:r>
              <a:rPr lang="en-GB" altLang="en-US" sz="1600" b="1" dirty="0" smtClean="0">
                <a:latin typeface="Arial" pitchFamily="34" charset="0"/>
                <a:cs typeface="Arial" pitchFamily="34" charset="0"/>
              </a:rPr>
              <a:t>Habil Olaka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Remarks by </a:t>
            </a:r>
            <a:r>
              <a:rPr lang="en-GB" altLang="en-US" sz="1600" b="1" dirty="0" smtClean="0">
                <a:latin typeface="Arial" pitchFamily="34" charset="0"/>
                <a:cs typeface="Arial" pitchFamily="34" charset="0"/>
              </a:rPr>
              <a:t>Joshua Oigara</a:t>
            </a: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, KBA Chair &amp; KCB Group CEO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SFI </a:t>
            </a:r>
            <a:r>
              <a:rPr lang="en-GB" altLang="en-US" sz="1600" dirty="0">
                <a:latin typeface="Arial" pitchFamily="34" charset="0"/>
                <a:cs typeface="Arial" pitchFamily="34" charset="0"/>
              </a:rPr>
              <a:t>Guiding </a:t>
            </a: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Principles Presentation, Discussion &amp; Adoption by </a:t>
            </a:r>
            <a:r>
              <a:rPr lang="en-GB" altLang="en-US" sz="1600" b="1" dirty="0" smtClean="0">
                <a:latin typeface="Arial" pitchFamily="34" charset="0"/>
                <a:cs typeface="Arial" pitchFamily="34" charset="0"/>
              </a:rPr>
              <a:t>Nuru Mugambi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6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Panel Discussion: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Lamin Manjang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, SCB Kenya CEO &amp; Regional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CEO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Eric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Kaleja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DEG Regional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Director for East Africa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Linda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Broekhuizen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FMO Chief Investment Officer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John Nzau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CBA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Assistant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GM -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Special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Projects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Moderator</a:t>
            </a: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: Melissa Makwarimba, Consultant</a:t>
            </a:r>
          </a:p>
          <a:p>
            <a:pPr lvl="1" indent="0">
              <a:defRPr/>
            </a:pPr>
            <a:endParaRPr lang="en-GB" alt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alt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9:20am </a:t>
            </a:r>
            <a:r>
              <a:rPr lang="en-GB" alt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9:30am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Closing Remarks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Arial" pitchFamily="34" charset="0"/>
                <a:cs typeface="Arial" pitchFamily="34" charset="0"/>
              </a:rPr>
              <a:t>Group Photo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15" y="185738"/>
            <a:ext cx="615022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2</a:t>
            </a:r>
            <a:r>
              <a:rPr lang="en-US" sz="3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nd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Annual SFI CEO Roundtable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31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March 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Serena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Hotel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36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i="1" dirty="0"/>
              <a:t>Principle 1: Financial Returns versus Economic </a:t>
            </a:r>
            <a:r>
              <a:rPr lang="en-GB" sz="3600" b="1" i="1" dirty="0" smtClean="0"/>
              <a:t>Viability </a:t>
            </a:r>
            <a:endParaRPr lang="en-GB" sz="36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683568" y="1829148"/>
            <a:ext cx="7948972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i="1" dirty="0"/>
              <a:t>Financial institutions should consider </a:t>
            </a:r>
            <a:r>
              <a:rPr lang="en-GB" sz="2400" i="1" dirty="0" smtClean="0"/>
              <a:t> </a:t>
            </a:r>
            <a:r>
              <a:rPr lang="en-GB" sz="2400" b="1" i="1" u="sng" dirty="0" smtClean="0"/>
              <a:t>both</a:t>
            </a:r>
            <a:r>
              <a:rPr lang="en-GB" sz="2400" dirty="0" smtClean="0"/>
              <a:t>  </a:t>
            </a:r>
            <a:r>
              <a:rPr lang="en-GB" sz="2400" i="1" dirty="0" smtClean="0"/>
              <a:t>financial </a:t>
            </a:r>
            <a:r>
              <a:rPr lang="en-GB" sz="2400" i="1" dirty="0"/>
              <a:t>returns and economic viability of their </a:t>
            </a:r>
            <a:r>
              <a:rPr lang="en-GB" sz="2400" i="1" dirty="0" smtClean="0"/>
              <a:t>activities.</a:t>
            </a:r>
          </a:p>
          <a:p>
            <a:endParaRPr lang="en-GB" sz="2400" i="1" dirty="0"/>
          </a:p>
          <a:p>
            <a:r>
              <a:rPr lang="en-GB" sz="2400" i="1" dirty="0" smtClean="0"/>
              <a:t>Economic </a:t>
            </a:r>
            <a:r>
              <a:rPr lang="en-GB" sz="2400" i="1" dirty="0"/>
              <a:t>viability should be factored into the decision making process, particularly in the financing of commercial activities.  </a:t>
            </a:r>
          </a:p>
          <a:p>
            <a:endParaRPr lang="en-GB" sz="2400" i="1" dirty="0" smtClean="0"/>
          </a:p>
          <a:p>
            <a:r>
              <a:rPr lang="en-GB" sz="2400" i="1" dirty="0" smtClean="0"/>
              <a:t>The </a:t>
            </a:r>
            <a:r>
              <a:rPr lang="en-GB" sz="2400" i="1" dirty="0"/>
              <a:t>Guiding Principle is that financial viability is a necessary but not a sufficient condition for sustainable economic </a:t>
            </a:r>
            <a:r>
              <a:rPr lang="en-GB" sz="2400" i="1" dirty="0" smtClean="0"/>
              <a:t>development.</a:t>
            </a:r>
            <a:endParaRPr lang="en-GB" sz="2400" dirty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2777-D02E-4B24-A74F-4D27D2FD8AB7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i="1" dirty="0"/>
              <a:t>Principle </a:t>
            </a:r>
            <a:r>
              <a:rPr lang="en-GB" sz="3600" b="1" i="1" dirty="0" smtClean="0"/>
              <a:t>2: </a:t>
            </a:r>
            <a:r>
              <a:rPr lang="en-GB" sz="3600" b="1" i="1" dirty="0"/>
              <a:t>Growth through Inclusivity </a:t>
            </a: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sz="3600" b="1" i="1" dirty="0" smtClean="0"/>
              <a:t>&amp; </a:t>
            </a:r>
            <a:r>
              <a:rPr lang="en-GB" sz="3600" b="1" i="1" dirty="0"/>
              <a:t>Innovation</a:t>
            </a:r>
            <a:endParaRPr lang="en-GB" sz="36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737828" y="1628800"/>
            <a:ext cx="7948972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i="1" dirty="0"/>
              <a:t>Financial sector players seek to grow and enhance service delivery for the markets they currently </a:t>
            </a:r>
            <a:r>
              <a:rPr lang="en-GB" sz="2800" i="1" dirty="0" smtClean="0"/>
              <a:t>serve, </a:t>
            </a:r>
            <a:r>
              <a:rPr lang="en-GB" sz="2800" i="1" dirty="0"/>
              <a:t>as well as reach out into diversified </a:t>
            </a:r>
            <a:r>
              <a:rPr lang="en-GB" sz="2800" i="1" dirty="0" smtClean="0"/>
              <a:t>markets.</a:t>
            </a:r>
          </a:p>
          <a:p>
            <a:endParaRPr lang="en-GB" sz="2800" i="1" dirty="0"/>
          </a:p>
          <a:p>
            <a:r>
              <a:rPr lang="en-GB" sz="2800" i="1" dirty="0" smtClean="0"/>
              <a:t>The </a:t>
            </a:r>
            <a:r>
              <a:rPr lang="en-GB" sz="2800" i="1" dirty="0"/>
              <a:t>Guiding Principle is that financial institutions in pursuit of growth should innovate and leverage on existing and emerging technology to reach potential markets while economically empowering communities.</a:t>
            </a:r>
            <a:endParaRPr lang="en-GB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2777-D02E-4B24-A74F-4D27D2FD8AB7}" type="slidenum">
              <a:rPr lang="en-GB" smtClean="0"/>
              <a:t>11</a:t>
            </a:fld>
            <a:endParaRPr lang="en-GB" dirty="0"/>
          </a:p>
        </p:txBody>
      </p:sp>
      <p:pic>
        <p:nvPicPr>
          <p:cNvPr id="7" name="Picture 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812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i="1" dirty="0"/>
              <a:t>Principle </a:t>
            </a:r>
            <a:r>
              <a:rPr lang="en-GB" sz="3600" b="1" i="1" dirty="0" smtClean="0"/>
              <a:t>3: </a:t>
            </a:r>
            <a:r>
              <a:rPr lang="en-GB" sz="3600" b="1" i="1" dirty="0"/>
              <a:t>Managing &amp; Mitigating Associated Risks</a:t>
            </a:r>
            <a:endParaRPr lang="en-GB" sz="36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827584" y="1700808"/>
            <a:ext cx="7948972" cy="44644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sz="2800" i="1" dirty="0" smtClean="0"/>
              <a:t>Financiers </a:t>
            </a:r>
            <a:r>
              <a:rPr lang="en-GB" sz="2800" i="1" dirty="0"/>
              <a:t>are materially affected by </a:t>
            </a:r>
            <a:r>
              <a:rPr lang="en-GB" sz="2800" i="1" dirty="0" smtClean="0"/>
              <a:t>social (including political) and environmental risks -- despite </a:t>
            </a:r>
            <a:r>
              <a:rPr lang="en-GB" sz="2800" i="1" dirty="0"/>
              <a:t>the fact that these risks may be considered as indirect. </a:t>
            </a:r>
            <a:endParaRPr lang="en-GB" sz="2800" i="1" dirty="0" smtClean="0"/>
          </a:p>
          <a:p>
            <a:endParaRPr lang="en-GB" sz="2800" i="1" dirty="0"/>
          </a:p>
          <a:p>
            <a:r>
              <a:rPr lang="en-GB" sz="2800" i="1" dirty="0" smtClean="0"/>
              <a:t>Firms should </a:t>
            </a:r>
            <a:r>
              <a:rPr lang="en-GB" sz="2800" i="1" dirty="0"/>
              <a:t>seek to mitigate social and environmental risks associated with their financing activities through client engagement and effective policies and risk assessment </a:t>
            </a:r>
            <a:r>
              <a:rPr lang="en-GB" sz="2800" i="1" dirty="0" smtClean="0"/>
              <a:t>procedures.</a:t>
            </a:r>
          </a:p>
          <a:p>
            <a:endParaRPr lang="en-GB" sz="2800" i="1" dirty="0"/>
          </a:p>
          <a:p>
            <a:r>
              <a:rPr lang="en-GB" sz="2800" i="1" dirty="0" smtClean="0"/>
              <a:t>Firms should </a:t>
            </a:r>
            <a:r>
              <a:rPr lang="en-GB" sz="2800" i="1" dirty="0"/>
              <a:t>actively measure and report on the </a:t>
            </a:r>
            <a:r>
              <a:rPr lang="en-GB" sz="2800" i="1" u="sng" dirty="0" smtClean="0">
                <a:solidFill>
                  <a:srgbClr val="FF0000"/>
                </a:solidFill>
              </a:rPr>
              <a:t>MATERIAL</a:t>
            </a:r>
            <a:r>
              <a:rPr lang="en-GB" sz="2800" i="1" dirty="0" smtClean="0">
                <a:solidFill>
                  <a:srgbClr val="FF0000"/>
                </a:solidFill>
              </a:rPr>
              <a:t>  </a:t>
            </a:r>
            <a:r>
              <a:rPr lang="en-GB" sz="2800" i="1" dirty="0" smtClean="0"/>
              <a:t>financial </a:t>
            </a:r>
            <a:r>
              <a:rPr lang="en-GB" sz="2800" i="1" dirty="0"/>
              <a:t>impact of these risks to their business performance.</a:t>
            </a:r>
            <a:endParaRPr lang="en-GB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2777-D02E-4B24-A74F-4D27D2FD8AB7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336704" cy="1143000"/>
          </a:xfrm>
        </p:spPr>
        <p:txBody>
          <a:bodyPr>
            <a:noAutofit/>
          </a:bodyPr>
          <a:lstStyle/>
          <a:p>
            <a:r>
              <a:rPr lang="en-GB" sz="3600" b="1" i="1" dirty="0"/>
              <a:t>Principle </a:t>
            </a:r>
            <a:r>
              <a:rPr lang="en-GB" sz="3600" b="1" i="1" dirty="0" smtClean="0"/>
              <a:t>4: </a:t>
            </a:r>
            <a:r>
              <a:rPr lang="en-GB" sz="3600" b="1" i="1" dirty="0"/>
              <a:t>Resource Scarcity and Choice</a:t>
            </a:r>
            <a:endParaRPr lang="en-GB" sz="36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755576" y="1772816"/>
            <a:ext cx="7948972" cy="42453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i="1" dirty="0" smtClean="0"/>
              <a:t>Financial firms have a duty to ensure </a:t>
            </a:r>
            <a:r>
              <a:rPr lang="en-GB" sz="2800" i="1" dirty="0"/>
              <a:t>optimal management of </a:t>
            </a:r>
            <a:r>
              <a:rPr lang="en-GB" sz="2800" i="1" dirty="0" smtClean="0"/>
              <a:t>financial </a:t>
            </a:r>
            <a:r>
              <a:rPr lang="en-GB" sz="2800" i="1" dirty="0"/>
              <a:t>resources (capital; efficient utilization of </a:t>
            </a:r>
            <a:r>
              <a:rPr lang="en-GB" sz="2800" i="1" dirty="0" smtClean="0"/>
              <a:t>resources).</a:t>
            </a:r>
          </a:p>
          <a:p>
            <a:endParaRPr lang="en-GB" sz="2800" i="1" dirty="0"/>
          </a:p>
          <a:p>
            <a:r>
              <a:rPr lang="en-GB" sz="2800" i="1" dirty="0" smtClean="0"/>
              <a:t>Financiers also have a duty to ensure an economy’s natural capital is not depleted by their financing activity.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2777-D02E-4B24-A74F-4D27D2FD8AB7}" type="slidenum">
              <a:rPr lang="en-GB" smtClean="0"/>
              <a:t>13</a:t>
            </a:fld>
            <a:endParaRPr lang="en-GB" dirty="0"/>
          </a:p>
        </p:txBody>
      </p:sp>
      <p:pic>
        <p:nvPicPr>
          <p:cNvPr id="7" name="Picture 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i="1" dirty="0"/>
              <a:t>Principle </a:t>
            </a:r>
            <a:r>
              <a:rPr lang="en-GB" sz="3600" b="1" i="1" dirty="0" smtClean="0"/>
              <a:t>5: </a:t>
            </a:r>
            <a:r>
              <a:rPr lang="en-GB" sz="3600" b="1" i="1" dirty="0"/>
              <a:t>Business Ethics &amp; Values</a:t>
            </a:r>
            <a:endParaRPr lang="en-GB" sz="36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755576" y="1628800"/>
            <a:ext cx="7948972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i="1" dirty="0" smtClean="0"/>
              <a:t>Ethical </a:t>
            </a:r>
            <a:r>
              <a:rPr lang="en-GB" sz="2800" i="1" dirty="0"/>
              <a:t>practice, efficiency, productivity and waste minimisation should be fostered from the leadership and enabled by adequate governance structures.  </a:t>
            </a:r>
            <a:endParaRPr lang="en-GB" sz="2800" i="1" dirty="0" smtClean="0"/>
          </a:p>
          <a:p>
            <a:endParaRPr lang="en-GB" sz="2800" i="1" dirty="0"/>
          </a:p>
          <a:p>
            <a:r>
              <a:rPr lang="en-GB" sz="2800" i="1" dirty="0" smtClean="0"/>
              <a:t>The leadership </a:t>
            </a:r>
            <a:r>
              <a:rPr lang="en-GB" sz="2800" i="1" dirty="0"/>
              <a:t>of financial institutions should ensure the organisation to deliver returns in the long term, and in a responsible </a:t>
            </a:r>
            <a:r>
              <a:rPr lang="en-GB" sz="2800" i="1" dirty="0" smtClean="0"/>
              <a:t>manner. </a:t>
            </a:r>
            <a:endParaRPr lang="en-GB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2777-D02E-4B24-A74F-4D27D2FD8AB7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796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437720"/>
            <a:ext cx="36724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SFI Standards</a:t>
            </a:r>
          </a:p>
          <a:p>
            <a:endParaRPr lang="en-GB" sz="6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#SustainableFinance</a:t>
            </a:r>
          </a:p>
          <a:p>
            <a:endParaRPr lang="en-GB" sz="4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4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7" descr="S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28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FI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1451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63082"/>
              </p:ext>
            </p:extLst>
          </p:nvPr>
        </p:nvGraphicFramePr>
        <p:xfrm>
          <a:off x="323528" y="1196752"/>
          <a:ext cx="8424936" cy="5065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528890">
                <a:tc>
                  <a:txBody>
                    <a:bodyPr/>
                    <a:lstStyle/>
                    <a:p>
                      <a:pPr marL="11430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 1: Financial Returns versus Economic Viability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 level process for monitoring macroeconomic impact to business strategy 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4104">
                <a:tc>
                  <a:txBody>
                    <a:bodyPr/>
                    <a:lstStyle/>
                    <a:p>
                      <a:endParaRPr lang="en-GB" sz="3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28890">
                <a:tc>
                  <a:txBody>
                    <a:bodyPr/>
                    <a:lstStyle/>
                    <a:p>
                      <a:pPr marL="11430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 2: Growth through Inclusivity &amp; </a:t>
                      </a: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&amp; process innovation strategies</a:t>
                      </a:r>
                      <a:r>
                        <a:rPr lang="en-GB" sz="2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tap new market segments; grow market share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Aligning growth with country</a:t>
                      </a:r>
                      <a:r>
                        <a:rPr lang="en-GB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development agenda (Vision 2030)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Consumer Protection &amp; Customer Education</a:t>
                      </a:r>
                    </a:p>
                    <a:p>
                      <a:pPr marL="11430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 smtClean="0"/>
              <a:t>Sustainable Finance Standards</a:t>
            </a:r>
            <a:endParaRPr lang="en-GB" sz="3600" dirty="0"/>
          </a:p>
        </p:txBody>
      </p:sp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43752"/>
              </p:ext>
            </p:extLst>
          </p:nvPr>
        </p:nvGraphicFramePr>
        <p:xfrm>
          <a:off x="323528" y="1196752"/>
          <a:ext cx="8424936" cy="424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528890">
                <a:tc>
                  <a:txBody>
                    <a:bodyPr/>
                    <a:lstStyle/>
                    <a:p>
                      <a:pPr marL="11430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 3: Managing &amp; Mitigating Associated </a:t>
                      </a: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</a:p>
                    <a:p>
                      <a:pPr marL="11430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Environmental &amp; Social Risk Management System </a:t>
                      </a:r>
                    </a:p>
                    <a:p>
                      <a:pPr marL="11430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 E&amp;S to credit analysis process w/ risk categorisation 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 policy on exclusions (based on economic, social &amp; environmental risk)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Mitigation approach (client advisory service)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In-house E&amp; S resource person(s) supported by consultant/firm</a:t>
                      </a:r>
                    </a:p>
                    <a:p>
                      <a:pPr marL="4572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Dispute resolution mechanism for social/environ risks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67464"/>
              </p:ext>
            </p:extLst>
          </p:nvPr>
        </p:nvGraphicFramePr>
        <p:xfrm>
          <a:off x="359531" y="764704"/>
          <a:ext cx="8424936" cy="2919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528890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 4: Resource Scarcity and </a:t>
                      </a: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Choice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the bank operates (HQ, Branch, Fleet, Agents)</a:t>
                      </a:r>
                      <a:r>
                        <a:rPr lang="en-GB" sz="2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energy efficiency (carbon footprint), waste reduction 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bank isn't financing activity that depletes the country’s natural capital (national heritage, environment, etc.)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 customers to be more resource efficient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baraza.wildlifedirect.org/files/2013/07/Baraza_banner_campaig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35292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9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22585"/>
              </p:ext>
            </p:extLst>
          </p:nvPr>
        </p:nvGraphicFramePr>
        <p:xfrm>
          <a:off x="359531" y="1700808"/>
          <a:ext cx="8424936" cy="2919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528890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Principle 5: Business Ethics &amp; Values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Reorient strategic planning (starting at the board level)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&amp; Integrated Reporting</a:t>
                      </a:r>
                      <a:r>
                        <a:rPr lang="en-GB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(material non-financial risk disclosures)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of SFI Principles Adoption &amp; Implementation (bank Values &amp; Policies)</a:t>
                      </a:r>
                    </a:p>
                    <a:p>
                      <a:pPr marL="4572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 descr="S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836712"/>
            <a:ext cx="460851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Cover…</a:t>
            </a:r>
          </a:p>
          <a:p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Proposals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Principles &amp; Standards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Adoption of 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7" descr="S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28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FI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1451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2" y="1444713"/>
            <a:ext cx="6934472" cy="50086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Isosceles Triangle 1"/>
          <p:cNvSpPr/>
          <p:nvPr/>
        </p:nvSpPr>
        <p:spPr>
          <a:xfrm>
            <a:off x="899592" y="1192452"/>
            <a:ext cx="6336706" cy="50452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F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7" y="3014950"/>
            <a:ext cx="3312368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Advisory Committee </a:t>
            </a:r>
            <a:r>
              <a:rPr lang="en-GB" sz="2000" b="1" dirty="0" smtClean="0">
                <a:solidFill>
                  <a:srgbClr val="FFFF00"/>
                </a:solidFill>
              </a:rPr>
              <a:t>(formal)</a:t>
            </a:r>
          </a:p>
          <a:p>
            <a:r>
              <a:rPr lang="en-GB" sz="2000" i="1" dirty="0" smtClean="0"/>
              <a:t>External Stakeholders (private &amp; public sector, CBK)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Industry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Joint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Lobby &amp; Advocacy (Regulations &amp; Policy)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SFI Compliance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Industry Award </a:t>
            </a:r>
            <a:r>
              <a:rPr lang="en-GB" sz="2000" dirty="0" smtClean="0"/>
              <a:t>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2" y="1444714"/>
            <a:ext cx="693447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GOVERNANCE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452826"/>
            <a:ext cx="693447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KBA Governing Council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3011413"/>
            <a:ext cx="317869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SFI Working Group</a:t>
            </a:r>
          </a:p>
          <a:p>
            <a:r>
              <a:rPr lang="en-GB" sz="2000" i="1" dirty="0"/>
              <a:t>12 Nominated Banks &amp; KBA Secretariat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Industry Implementation of </a:t>
            </a:r>
            <a:r>
              <a:rPr lang="en-GB" sz="2000" dirty="0" smtClean="0"/>
              <a:t>Principles &amp;               Self Regulation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Capacity Building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Green Economy Opportunities (Green Bond, credit lines, etc.)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528" y="332656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 smtClean="0"/>
              <a:t>SFI Governance &amp; Support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948770"/>
            <a:ext cx="693447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KBA General Body (CEO Roundtable)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715201" y="2837447"/>
            <a:ext cx="1008112" cy="720080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92891" y="3557527"/>
            <a:ext cx="134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wide Initiative</a:t>
            </a:r>
            <a:endParaRPr lang="en-GB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I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24" y="-171400"/>
            <a:ext cx="23588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4624"/>
            <a:ext cx="685348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Adoption:</a:t>
            </a:r>
          </a:p>
          <a:p>
            <a:endParaRPr lang="en-GB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SFI Guiding Principles</a:t>
            </a:r>
          </a:p>
          <a:p>
            <a:pPr marL="742950" indent="-742950">
              <a:buAutoNum type="arabicPeriod"/>
            </a:pPr>
            <a:endParaRPr lang="en-GB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Governance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 Regulation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 Reporting</a:t>
            </a:r>
          </a:p>
          <a:p>
            <a:endParaRPr lang="en-GB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4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 smtClean="0"/>
              <a:t>Next Steps &amp; Roadmap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056793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b="1" dirty="0" smtClean="0"/>
              <a:t>Adoption of SFI Guiding Principles &amp; Proposal on Governance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KBA Member Banks 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>
                <a:solidFill>
                  <a:srgbClr val="FF0000"/>
                </a:solidFill>
              </a:rPr>
              <a:t>March 2015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Establishment of </a:t>
            </a:r>
            <a:r>
              <a:rPr lang="en-GB" sz="2000" b="1" dirty="0" smtClean="0"/>
              <a:t>SFI Governance Framework/ TORs </a:t>
            </a:r>
            <a:r>
              <a:rPr lang="en-GB" sz="2000" dirty="0" smtClean="0">
                <a:solidFill>
                  <a:srgbClr val="FF0000"/>
                </a:solidFill>
              </a:rPr>
              <a:t>(May/June 2015)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KBA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Secretariat &amp; Working Group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 smtClean="0"/>
              <a:t>Workshop for Financial Sector Stakeholders </a:t>
            </a:r>
            <a:r>
              <a:rPr lang="en-GB" sz="2000" dirty="0">
                <a:solidFill>
                  <a:srgbClr val="FF0000"/>
                </a:solidFill>
              </a:rPr>
              <a:t>(June 2015)</a:t>
            </a:r>
          </a:p>
          <a:p>
            <a:pPr marL="800100" lvl="6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KBA Secretariat, Working Group &amp; Advisory Committee</a:t>
            </a: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sz="2000" b="1" dirty="0" smtClean="0"/>
          </a:p>
          <a:p>
            <a:pPr marL="342900" indent="-342900">
              <a:buAutoNum type="arabicPeriod"/>
            </a:pPr>
            <a:r>
              <a:rPr lang="en-GB" sz="2000" b="1" dirty="0" smtClean="0"/>
              <a:t>KBA </a:t>
            </a:r>
            <a:r>
              <a:rPr lang="en-GB" sz="2000" b="1" dirty="0" smtClean="0"/>
              <a:t>Capacity Building Program Launch </a:t>
            </a:r>
            <a:r>
              <a:rPr lang="en-GB" sz="2000" dirty="0" smtClean="0">
                <a:solidFill>
                  <a:srgbClr val="FF0000"/>
                </a:solidFill>
              </a:rPr>
              <a:t>(June/July 2015) 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KBA Secretariat &amp;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Consultants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Funding Partners</a:t>
            </a:r>
            <a:endParaRPr lang="en-GB" sz="2000" dirty="0">
              <a:solidFill>
                <a:srgbClr val="FF0000"/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KBA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Member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Banks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Financial Sector Stakeholders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SFI “Catalyst” Awards </a:t>
            </a:r>
            <a:r>
              <a:rPr lang="en-GB" sz="2000" dirty="0" smtClean="0">
                <a:solidFill>
                  <a:srgbClr val="FF0000"/>
                </a:solidFill>
              </a:rPr>
              <a:t>(November 2015)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KBA Secretariat &amp;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Advisory Committee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F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4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 smtClean="0"/>
              <a:t>Next Steps &amp; Roadmap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700236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4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lvl="3"/>
            <a:r>
              <a:rPr lang="en-GB" sz="2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  <a:p>
            <a:pPr marL="0" lvl="3"/>
            <a:endParaRPr lang="en-GB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Bank Training &amp; Participation </a:t>
            </a:r>
            <a:r>
              <a:rPr lang="en-GB" sz="2000" dirty="0" smtClean="0">
                <a:solidFill>
                  <a:srgbClr val="FF0000"/>
                </a:solidFill>
              </a:rPr>
              <a:t>(Ongoing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/>
              <a:t>SFI </a:t>
            </a:r>
            <a:r>
              <a:rPr lang="en-GB" sz="2000" b="1" dirty="0"/>
              <a:t>Implementation </a:t>
            </a:r>
            <a:r>
              <a:rPr lang="en-GB" sz="2000" b="1" dirty="0" smtClean="0"/>
              <a:t>Reporting </a:t>
            </a:r>
            <a:r>
              <a:rPr lang="en-GB" sz="2000" dirty="0" smtClean="0">
                <a:solidFill>
                  <a:srgbClr val="FF0000"/>
                </a:solidFill>
              </a:rPr>
              <a:t>(July/August 2016)</a:t>
            </a:r>
          </a:p>
          <a:p>
            <a:pPr marL="800100" lvl="5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KBA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Secretariat, Working Group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&amp; Advisory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Committee</a:t>
            </a:r>
          </a:p>
          <a:p>
            <a:pPr marL="457200" lvl="5"/>
            <a:endParaRPr lang="en-GB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/>
              <a:t>3rd </a:t>
            </a:r>
            <a:r>
              <a:rPr lang="en-GB" sz="2000" b="1" dirty="0"/>
              <a:t>CEO </a:t>
            </a:r>
            <a:r>
              <a:rPr lang="en-GB" sz="2000" b="1" dirty="0" smtClean="0"/>
              <a:t>Roundtable on SFI </a:t>
            </a:r>
            <a:r>
              <a:rPr lang="en-GB" sz="2000" dirty="0" smtClean="0">
                <a:solidFill>
                  <a:srgbClr val="FF0000"/>
                </a:solidFill>
              </a:rPr>
              <a:t>(September 2016)</a:t>
            </a:r>
          </a:p>
          <a:p>
            <a:pPr marL="342900" indent="-342900">
              <a:buAutoNum type="arabicPeriod"/>
            </a:pPr>
            <a:endParaRPr lang="en-GB" sz="2000" dirty="0" smtClean="0"/>
          </a:p>
          <a:p>
            <a:pPr marL="342900" indent="-342900"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6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936576"/>
            <a:ext cx="374441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 smtClean="0"/>
              <a:t>“If </a:t>
            </a:r>
            <a:r>
              <a:rPr lang="en-GB" sz="3600" b="1" i="1" dirty="0"/>
              <a:t>you want to walk fast, </a:t>
            </a:r>
            <a:endParaRPr lang="en-GB" sz="3600" b="1" i="1" dirty="0" smtClean="0"/>
          </a:p>
          <a:p>
            <a:r>
              <a:rPr lang="en-GB" sz="3600" b="1" i="1" dirty="0" smtClean="0"/>
              <a:t>walk </a:t>
            </a:r>
            <a:r>
              <a:rPr lang="en-GB" sz="3600" b="1" i="1" dirty="0"/>
              <a:t>alone. </a:t>
            </a:r>
            <a:endParaRPr lang="en-GB" sz="3600" b="1" i="1" dirty="0" smtClean="0"/>
          </a:p>
          <a:p>
            <a:endParaRPr lang="en-GB" sz="3600" b="1" i="1" dirty="0"/>
          </a:p>
          <a:p>
            <a:r>
              <a:rPr lang="en-GB" sz="3600" b="1" i="1" dirty="0" smtClean="0"/>
              <a:t>If </a:t>
            </a:r>
            <a:r>
              <a:rPr lang="en-GB" sz="3600" b="1" i="1" dirty="0"/>
              <a:t>you want to </a:t>
            </a:r>
            <a:endParaRPr lang="en-GB" sz="3600" b="1" i="1" dirty="0" smtClean="0"/>
          </a:p>
          <a:p>
            <a:r>
              <a:rPr lang="en-GB" sz="3600" b="1" i="1" dirty="0" smtClean="0"/>
              <a:t>go </a:t>
            </a:r>
            <a:r>
              <a:rPr lang="en-GB" sz="3600" b="1" i="1" dirty="0"/>
              <a:t>far, </a:t>
            </a:r>
            <a:endParaRPr lang="en-GB" sz="3600" b="1" i="1" dirty="0" smtClean="0"/>
          </a:p>
          <a:p>
            <a:r>
              <a:rPr lang="en-GB" sz="3600" b="1" i="1" dirty="0" smtClean="0"/>
              <a:t>walk together” </a:t>
            </a:r>
          </a:p>
          <a:p>
            <a:r>
              <a:rPr lang="en-GB" sz="3600" dirty="0" smtClean="0"/>
              <a:t> </a:t>
            </a:r>
          </a:p>
          <a:p>
            <a:r>
              <a:rPr lang="en-GB" sz="3600" dirty="0" smtClean="0"/>
              <a:t>African Proverb</a:t>
            </a:r>
            <a:endParaRPr lang="en-GB" sz="3600" dirty="0"/>
          </a:p>
        </p:txBody>
      </p:sp>
      <p:pic>
        <p:nvPicPr>
          <p:cNvPr id="2050" name="Picture 2" descr="C:\Users\Nuru Mugambi\AppData\Local\Microsoft\Windows\Temporary Internet Files\Content.Outlook\ON50PSL8\IMG_20140930_164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3318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FI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F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46900" r="24209" b="20472"/>
          <a:stretch/>
        </p:blipFill>
        <p:spPr bwMode="auto">
          <a:xfrm>
            <a:off x="167029" y="1647528"/>
            <a:ext cx="8778070" cy="233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/>
          <a:stretch/>
        </p:blipFill>
        <p:spPr bwMode="auto">
          <a:xfrm>
            <a:off x="155197" y="188640"/>
            <a:ext cx="429315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7"/>
          <a:stretch/>
        </p:blipFill>
        <p:spPr bwMode="auto">
          <a:xfrm>
            <a:off x="70938" y="3977680"/>
            <a:ext cx="9074935" cy="239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7" y="1664091"/>
            <a:ext cx="4320480" cy="17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72" y="1484784"/>
            <a:ext cx="463399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9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CEO Roundtable Commitments</a:t>
            </a:r>
            <a:br>
              <a:rPr lang="en-GB" sz="3200" dirty="0" smtClean="0"/>
            </a:br>
            <a:r>
              <a:rPr lang="en-GB" sz="3200" dirty="0" smtClean="0"/>
              <a:t>September, 2013</a:t>
            </a:r>
            <a:endParaRPr lang="en-GB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7" y="3717032"/>
            <a:ext cx="46187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/>
          <a:stretch/>
        </p:blipFill>
        <p:spPr bwMode="auto">
          <a:xfrm>
            <a:off x="4921604" y="5310577"/>
            <a:ext cx="4023608" cy="12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SFI Structure &amp; Mandate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SFI Working Group Banks</a:t>
            </a:r>
            <a:endParaRPr lang="en-GB" dirty="0"/>
          </a:p>
          <a:p>
            <a:pPr lvl="0"/>
            <a:r>
              <a:rPr lang="en-GB" dirty="0"/>
              <a:t>Bank of Africa (Kenya)</a:t>
            </a:r>
          </a:p>
          <a:p>
            <a:pPr lvl="0"/>
            <a:r>
              <a:rPr lang="en-GB" dirty="0"/>
              <a:t>Commercial Bank of Africa</a:t>
            </a:r>
          </a:p>
          <a:p>
            <a:pPr lvl="0"/>
            <a:r>
              <a:rPr lang="en-GB" dirty="0"/>
              <a:t>Co-operative Bank of Kenya</a:t>
            </a:r>
          </a:p>
          <a:p>
            <a:pPr lvl="0"/>
            <a:r>
              <a:rPr lang="en-GB" dirty="0"/>
              <a:t>Equity Bank</a:t>
            </a:r>
          </a:p>
          <a:p>
            <a:pPr lvl="0"/>
            <a:r>
              <a:rPr lang="en-GB" dirty="0"/>
              <a:t>Gulf African Bank</a:t>
            </a:r>
          </a:p>
          <a:p>
            <a:pPr lvl="0"/>
            <a:r>
              <a:rPr lang="en-GB" dirty="0"/>
              <a:t>Habib Bank</a:t>
            </a:r>
          </a:p>
          <a:p>
            <a:pPr lvl="0"/>
            <a:r>
              <a:rPr lang="en-GB" dirty="0"/>
              <a:t>I&amp;M Bank</a:t>
            </a:r>
          </a:p>
          <a:p>
            <a:pPr lvl="0"/>
            <a:r>
              <a:rPr lang="en-GB" dirty="0"/>
              <a:t>Jamii Bora Bank</a:t>
            </a:r>
          </a:p>
          <a:p>
            <a:pPr lvl="0"/>
            <a:r>
              <a:rPr lang="en-GB" dirty="0"/>
              <a:t>KCB Group</a:t>
            </a:r>
          </a:p>
          <a:p>
            <a:pPr lvl="0"/>
            <a:r>
              <a:rPr lang="en-GB" dirty="0"/>
              <a:t>NIC Bank</a:t>
            </a:r>
          </a:p>
          <a:p>
            <a:pPr lvl="0"/>
            <a:r>
              <a:rPr lang="en-GB" dirty="0"/>
              <a:t>National Bank of Kenya </a:t>
            </a:r>
          </a:p>
          <a:p>
            <a:pPr lvl="0"/>
            <a:r>
              <a:rPr lang="en-GB" dirty="0"/>
              <a:t>Standard Chartered Bank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Work Streams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Sustainable Finance Principles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Capacity Building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Green Economy (Research on the Drivers of the Real Economy)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936104"/>
            <a:ext cx="1475656" cy="18864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936104"/>
            <a:ext cx="7668344" cy="18864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790" y="5777853"/>
            <a:ext cx="41044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SFI Convener: Kenya Bankers Association</a:t>
            </a:r>
            <a:endParaRPr lang="en-GB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2777-D02E-4B24-A74F-4D27D2FD8AB7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7"/>
          <a:stretch/>
        </p:blipFill>
        <p:spPr bwMode="auto">
          <a:xfrm>
            <a:off x="5293238" y="3212976"/>
            <a:ext cx="2786430" cy="94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7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149688"/>
            <a:ext cx="36724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SFI Principles</a:t>
            </a:r>
          </a:p>
          <a:p>
            <a:endParaRPr lang="en-GB" sz="6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#SustainableFinance</a:t>
            </a:r>
          </a:p>
          <a:p>
            <a:endParaRPr lang="en-GB" sz="4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4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7" descr="S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28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FI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1451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29" y="818332"/>
            <a:ext cx="7416824" cy="545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SFI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F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88988"/>
            <a:ext cx="8441953" cy="583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FI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F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9288"/>
            <a:ext cx="91440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896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CEO Roundtable Commitments September, 2013</vt:lpstr>
      <vt:lpstr>SFI Structure &amp; Mandate</vt:lpstr>
      <vt:lpstr>PowerPoint Presentation</vt:lpstr>
      <vt:lpstr>PowerPoint Presentation</vt:lpstr>
      <vt:lpstr>PowerPoint Presentation</vt:lpstr>
      <vt:lpstr>Principle 1: Financial Returns versus Economic Viability </vt:lpstr>
      <vt:lpstr>Principle 2: Growth through Inclusivity  &amp; Innovation</vt:lpstr>
      <vt:lpstr>Principle 3: Managing &amp; Mitigating Associated Risks</vt:lpstr>
      <vt:lpstr>Principle 4: Resource Scarcity and Choice</vt:lpstr>
      <vt:lpstr>Principle 5: Business Ethics &amp;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 Mugambi</dc:creator>
  <cp:lastModifiedBy>Nuru Mugambi</cp:lastModifiedBy>
  <cp:revision>88</cp:revision>
  <cp:lastPrinted>2015-03-30T14:14:39Z</cp:lastPrinted>
  <dcterms:created xsi:type="dcterms:W3CDTF">2014-06-18T09:21:14Z</dcterms:created>
  <dcterms:modified xsi:type="dcterms:W3CDTF">2015-03-31T03:54:20Z</dcterms:modified>
</cp:coreProperties>
</file>